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0" r:id="rId3"/>
    <p:sldId id="259" r:id="rId4"/>
    <p:sldId id="266" r:id="rId5"/>
    <p:sldId id="263" r:id="rId6"/>
    <p:sldId id="265" r:id="rId7"/>
    <p:sldId id="268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СКО!$C$2</c:f>
              <c:strCache>
                <c:ptCount val="1"/>
                <c:pt idx="0">
                  <c:v>ВДС МСП, млрд тенге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СКО!$C$3:$C$22</c:f>
              <c:numCache>
                <c:formatCode>#,##0</c:formatCode>
                <c:ptCount val="20"/>
                <c:pt idx="0">
                  <c:v>157.8230980036771</c:v>
                </c:pt>
                <c:pt idx="1">
                  <c:v>28.923555236895211</c:v>
                </c:pt>
                <c:pt idx="2">
                  <c:v>136.49875912956841</c:v>
                </c:pt>
                <c:pt idx="3">
                  <c:v>97.474397476429644</c:v>
                </c:pt>
                <c:pt idx="4">
                  <c:v>148.73938534445466</c:v>
                </c:pt>
                <c:pt idx="5">
                  <c:v>144.4391679939971</c:v>
                </c:pt>
                <c:pt idx="6">
                  <c:v>203.34256730131389</c:v>
                </c:pt>
                <c:pt idx="7">
                  <c:v>258.42360379770867</c:v>
                </c:pt>
                <c:pt idx="8">
                  <c:v>441.35226618991203</c:v>
                </c:pt>
                <c:pt idx="9">
                  <c:v>223.98618025657086</c:v>
                </c:pt>
                <c:pt idx="10">
                  <c:v>289.30831920545484</c:v>
                </c:pt>
                <c:pt idx="11">
                  <c:v>188.27566898261782</c:v>
                </c:pt>
                <c:pt idx="12">
                  <c:v>270.27673542228041</c:v>
                </c:pt>
                <c:pt idx="13">
                  <c:v>248.75399690602407</c:v>
                </c:pt>
                <c:pt idx="14">
                  <c:v>557.77912148553025</c:v>
                </c:pt>
                <c:pt idx="15">
                  <c:v>407.66155183363645</c:v>
                </c:pt>
                <c:pt idx="16">
                  <c:v>330.8301192397775</c:v>
                </c:pt>
                <c:pt idx="17">
                  <c:v>2073.0669500098779</c:v>
                </c:pt>
                <c:pt idx="18">
                  <c:v>675.50742705829725</c:v>
                </c:pt>
                <c:pt idx="19">
                  <c:v>2939.7418749327721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C-4910-B49D-0DB77736A654}"/>
            </c:ext>
          </c:extLst>
        </c:ser>
        <c:ser>
          <c:idx val="1"/>
          <c:order val="1"/>
          <c:tx>
            <c:strRef>
              <c:f>СКО!$D$2</c:f>
              <c:strCache>
                <c:ptCount val="1"/>
                <c:pt idx="0">
                  <c:v>ВРП, млрд тенге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1DC-4910-B49D-0DB77736A654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9F4-424A-8554-40786B912B63}"/>
              </c:ext>
            </c:extLst>
          </c:dPt>
          <c:dLbls>
            <c:dLbl>
              <c:idx val="12"/>
              <c:spPr/>
              <c:txPr>
                <a:bodyPr/>
                <a:lstStyle/>
                <a:p>
                  <a:pPr>
                    <a:defRPr b="1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9F4-424A-8554-40786B912B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СКО!$D$3:$D$22</c:f>
              <c:numCache>
                <c:formatCode>#,##0</c:formatCode>
                <c:ptCount val="20"/>
                <c:pt idx="0">
                  <c:v>392.7987</c:v>
                </c:pt>
                <c:pt idx="1">
                  <c:v>430.32830000000001</c:v>
                </c:pt>
                <c:pt idx="2">
                  <c:v>484.55709999999999</c:v>
                </c:pt>
                <c:pt idx="3">
                  <c:v>576.16250000000002</c:v>
                </c:pt>
                <c:pt idx="4">
                  <c:v>638.67590000000007</c:v>
                </c:pt>
                <c:pt idx="5">
                  <c:v>713.42880000000002</c:v>
                </c:pt>
                <c:pt idx="6">
                  <c:v>763.32010000000002</c:v>
                </c:pt>
                <c:pt idx="7">
                  <c:v>853.41150000000005</c:v>
                </c:pt>
                <c:pt idx="8">
                  <c:v>872.58960000000002</c:v>
                </c:pt>
                <c:pt idx="9">
                  <c:v>927.56359999999995</c:v>
                </c:pt>
                <c:pt idx="10">
                  <c:v>974.58580000000006</c:v>
                </c:pt>
                <c:pt idx="11">
                  <c:v>980.25250000000005</c:v>
                </c:pt>
                <c:pt idx="12">
                  <c:v>1077.6878000000002</c:v>
                </c:pt>
                <c:pt idx="13">
                  <c:v>1086.4493</c:v>
                </c:pt>
                <c:pt idx="14">
                  <c:v>1199.1593</c:v>
                </c:pt>
                <c:pt idx="15">
                  <c:v>1239.3841</c:v>
                </c:pt>
                <c:pt idx="16">
                  <c:v>1690.8798000000002</c:v>
                </c:pt>
                <c:pt idx="17">
                  <c:v>2647.5419999999999</c:v>
                </c:pt>
                <c:pt idx="18">
                  <c:v>3153.4511000000002</c:v>
                </c:pt>
                <c:pt idx="19">
                  <c:v>5321.6760000000004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C-4910-B49D-0DB77736A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5821056"/>
        <c:axId val="205822592"/>
      </c:barChart>
      <c:catAx>
        <c:axId val="20582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5822592"/>
        <c:crosses val="autoZero"/>
        <c:auto val="1"/>
        <c:lblAlgn val="ctr"/>
        <c:lblOffset val="100"/>
        <c:tickLblSkip val="1"/>
        <c:noMultiLvlLbl val="0"/>
      </c:catAx>
      <c:valAx>
        <c:axId val="205822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82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K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PowerPoint]Лист1'!$K$19:$K$25</c:f>
              <c:strCache>
                <c:ptCount val="6"/>
                <c:pt idx="0">
                  <c:v>Строительство</c:v>
                </c:pt>
                <c:pt idx="1">
                  <c:v>   Обрабатывающая промышленность</c:v>
                </c:pt>
                <c:pt idx="2">
                  <c:v>Транспорт и складирование</c:v>
                </c:pt>
                <c:pt idx="3">
                  <c:v>Сельское хозяйство</c:v>
                </c:pt>
                <c:pt idx="4">
                  <c:v>Прочие виды услуг</c:v>
                </c:pt>
                <c:pt idx="5">
                  <c:v>Торговля</c:v>
                </c:pt>
              </c:strCache>
              <c:extLst/>
            </c:strRef>
          </c:cat>
          <c:val>
            <c:numRef>
              <c:f>'[Диаграмма в Microsoft PowerPoint]Лист1'!$L$19:$L$25</c:f>
              <c:numCache>
                <c:formatCode>#,##0</c:formatCode>
                <c:ptCount val="6"/>
                <c:pt idx="0">
                  <c:v>3741</c:v>
                </c:pt>
                <c:pt idx="1">
                  <c:v>4481</c:v>
                </c:pt>
                <c:pt idx="2">
                  <c:v>5966</c:v>
                </c:pt>
                <c:pt idx="3">
                  <c:v>10025</c:v>
                </c:pt>
                <c:pt idx="4">
                  <c:v>13886</c:v>
                </c:pt>
                <c:pt idx="5">
                  <c:v>30987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312-4B67-8B1C-D1A2EF9FD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9547423"/>
        <c:axId val="649547903"/>
      </c:barChart>
      <c:catAx>
        <c:axId val="649547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649547903"/>
        <c:crosses val="autoZero"/>
        <c:auto val="1"/>
        <c:lblAlgn val="ctr"/>
        <c:lblOffset val="100"/>
        <c:noMultiLvlLbl val="0"/>
      </c:catAx>
      <c:valAx>
        <c:axId val="649547903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64954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15-488A-A9A1-D1880BE35D2C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470-4EDF-B991-E889EA128168}"/>
              </c:ext>
            </c:extLst>
          </c:dPt>
          <c:dLbls>
            <c:dLbl>
              <c:idx val="9"/>
              <c:spPr/>
              <c:txPr>
                <a:bodyPr/>
                <a:lstStyle/>
                <a:p>
                  <a:pPr>
                    <a:defRPr b="1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70-4EDF-B991-E889EA1281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СКО!$B$25:$B$44</c:f>
              <c:strCache>
                <c:ptCount val="20"/>
                <c:pt idx="0">
                  <c:v>Туркестанская</c:v>
                </c:pt>
                <c:pt idx="1">
                  <c:v>Жамбылская</c:v>
                </c:pt>
                <c:pt idx="2">
                  <c:v>Жетісу</c:v>
                </c:pt>
                <c:pt idx="3">
                  <c:v>Кызылординская</c:v>
                </c:pt>
                <c:pt idx="4">
                  <c:v>г. Шымкент</c:v>
                </c:pt>
                <c:pt idx="5">
                  <c:v>Алматинская</c:v>
                </c:pt>
                <c:pt idx="6">
                  <c:v>СКО</c:v>
                </c:pt>
                <c:pt idx="7">
                  <c:v>Акмолинская</c:v>
                </c:pt>
                <c:pt idx="8">
                  <c:v>Мангистауская</c:v>
                </c:pt>
                <c:pt idx="9">
                  <c:v>Актюбинская </c:v>
                </c:pt>
                <c:pt idx="10">
                  <c:v>Костанайская</c:v>
                </c:pt>
                <c:pt idx="11">
                  <c:v>Абай</c:v>
                </c:pt>
                <c:pt idx="12">
                  <c:v>Павлодарская</c:v>
                </c:pt>
                <c:pt idx="13">
                  <c:v>Карагандинская</c:v>
                </c:pt>
                <c:pt idx="14">
                  <c:v>ВКО</c:v>
                </c:pt>
                <c:pt idx="15">
                  <c:v>ЗКО</c:v>
                </c:pt>
                <c:pt idx="16">
                  <c:v>г. Астана</c:v>
                </c:pt>
                <c:pt idx="17">
                  <c:v>Ұлытау</c:v>
                </c:pt>
                <c:pt idx="18">
                  <c:v>г. Алматы</c:v>
                </c:pt>
                <c:pt idx="19">
                  <c:v>Атырауская</c:v>
                </c:pt>
              </c:strCache>
            </c:strRef>
          </c:cat>
          <c:val>
            <c:numRef>
              <c:f>СКО!$C$25:$C$44</c:f>
              <c:numCache>
                <c:formatCode>_-* #\ ##0_-;\-* #\ ##0_-;_-* "-"??_-;_-@_-</c:formatCode>
                <c:ptCount val="20"/>
                <c:pt idx="0">
                  <c:v>960.9</c:v>
                </c:pt>
                <c:pt idx="1">
                  <c:v>1159.8</c:v>
                </c:pt>
                <c:pt idx="2">
                  <c:v>1250.7</c:v>
                </c:pt>
                <c:pt idx="3">
                  <c:v>1518.3</c:v>
                </c:pt>
                <c:pt idx="4">
                  <c:v>1579.3</c:v>
                </c:pt>
                <c:pt idx="5">
                  <c:v>1735.4</c:v>
                </c:pt>
                <c:pt idx="6">
                  <c:v>2035</c:v>
                </c:pt>
                <c:pt idx="7">
                  <c:v>2150.5</c:v>
                </c:pt>
                <c:pt idx="8">
                  <c:v>2401.6</c:v>
                </c:pt>
                <c:pt idx="9">
                  <c:v>2544.4</c:v>
                </c:pt>
                <c:pt idx="10">
                  <c:v>2609.5</c:v>
                </c:pt>
                <c:pt idx="11">
                  <c:v>2609.6999999999998</c:v>
                </c:pt>
                <c:pt idx="12">
                  <c:v>2888.2</c:v>
                </c:pt>
                <c:pt idx="13">
                  <c:v>3307.9</c:v>
                </c:pt>
                <c:pt idx="14">
                  <c:v>3319.9</c:v>
                </c:pt>
                <c:pt idx="15">
                  <c:v>3967.6</c:v>
                </c:pt>
                <c:pt idx="16">
                  <c:v>4080.4</c:v>
                </c:pt>
                <c:pt idx="17">
                  <c:v>4313.2</c:v>
                </c:pt>
                <c:pt idx="18">
                  <c:v>5283.4</c:v>
                </c:pt>
                <c:pt idx="19">
                  <c:v>9927.4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5-488A-A9A1-D1880BE35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40960"/>
        <c:axId val="206842496"/>
      </c:barChart>
      <c:catAx>
        <c:axId val="20684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6842496"/>
        <c:crosses val="autoZero"/>
        <c:auto val="1"/>
        <c:lblAlgn val="ctr"/>
        <c:lblOffset val="100"/>
        <c:tickLblSkip val="1"/>
        <c:noMultiLvlLbl val="0"/>
      </c:catAx>
      <c:valAx>
        <c:axId val="206842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20684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K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E9-4068-B595-2919717DE24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FD-4A0F-AFD7-1651369CF8E0}"/>
              </c:ext>
            </c:extLst>
          </c:dPt>
          <c:dLbls>
            <c:dLbl>
              <c:idx val="11"/>
              <c:spPr/>
              <c:txPr>
                <a:bodyPr/>
                <a:lstStyle/>
                <a:p>
                  <a:pPr>
                    <a:defRPr b="1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E9-4068-B595-2919717DE2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СКО!$B$49:$B$69</c:f>
              <c:strCache>
                <c:ptCount val="21"/>
                <c:pt idx="0">
                  <c:v>КГД МФ РК</c:v>
                </c:pt>
                <c:pt idx="1">
                  <c:v>Акмолинская</c:v>
                </c:pt>
                <c:pt idx="2">
                  <c:v>СКО</c:v>
                </c:pt>
                <c:pt idx="3">
                  <c:v>Жамбылская</c:v>
                </c:pt>
                <c:pt idx="4">
                  <c:v>ВКО</c:v>
                </c:pt>
                <c:pt idx="5">
                  <c:v>Жетісу</c:v>
                </c:pt>
                <c:pt idx="6">
                  <c:v>Ұлытау</c:v>
                </c:pt>
                <c:pt idx="7">
                  <c:v>Кызылординская</c:v>
                </c:pt>
                <c:pt idx="8">
                  <c:v>Костанайская</c:v>
                </c:pt>
                <c:pt idx="9">
                  <c:v>Абай</c:v>
                </c:pt>
                <c:pt idx="10">
                  <c:v>ЗКО</c:v>
                </c:pt>
                <c:pt idx="11">
                  <c:v>Актюбинская</c:v>
                </c:pt>
                <c:pt idx="12">
                  <c:v>г. Шымкент</c:v>
                </c:pt>
                <c:pt idx="13">
                  <c:v>Карагандинская</c:v>
                </c:pt>
                <c:pt idx="14">
                  <c:v>Мангистауская</c:v>
                </c:pt>
                <c:pt idx="15">
                  <c:v>Павлодарская</c:v>
                </c:pt>
                <c:pt idx="16">
                  <c:v>Туркестанская</c:v>
                </c:pt>
                <c:pt idx="17">
                  <c:v>Алматинская</c:v>
                </c:pt>
                <c:pt idx="18">
                  <c:v>Атырауская</c:v>
                </c:pt>
                <c:pt idx="19">
                  <c:v>г.Астана</c:v>
                </c:pt>
                <c:pt idx="20">
                  <c:v>г.Алматы</c:v>
                </c:pt>
              </c:strCache>
            </c:strRef>
          </c:cat>
          <c:val>
            <c:numRef>
              <c:f>СКО!$C$49:$C$69</c:f>
              <c:numCache>
                <c:formatCode>#\ ##0.0</c:formatCode>
                <c:ptCount val="21"/>
                <c:pt idx="0">
                  <c:v>251.38433699999999</c:v>
                </c:pt>
                <c:pt idx="1">
                  <c:v>224.79990799999999</c:v>
                </c:pt>
                <c:pt idx="2">
                  <c:v>91.860145000000003</c:v>
                </c:pt>
                <c:pt idx="3">
                  <c:v>119.35994700000001</c:v>
                </c:pt>
                <c:pt idx="4">
                  <c:v>126.932434</c:v>
                </c:pt>
                <c:pt idx="5">
                  <c:v>139.961624</c:v>
                </c:pt>
                <c:pt idx="6">
                  <c:v>140.00418100000002</c:v>
                </c:pt>
                <c:pt idx="7">
                  <c:v>157.874515</c:v>
                </c:pt>
                <c:pt idx="8">
                  <c:v>191.402896</c:v>
                </c:pt>
                <c:pt idx="9">
                  <c:v>192.55451600000001</c:v>
                </c:pt>
                <c:pt idx="10">
                  <c:v>239.89630300000002</c:v>
                </c:pt>
                <c:pt idx="11">
                  <c:v>293.52302299999997</c:v>
                </c:pt>
                <c:pt idx="12">
                  <c:v>294.62834000000004</c:v>
                </c:pt>
                <c:pt idx="13">
                  <c:v>305.56912800000003</c:v>
                </c:pt>
                <c:pt idx="14">
                  <c:v>308.85713500000003</c:v>
                </c:pt>
                <c:pt idx="15">
                  <c:v>338.43663400000003</c:v>
                </c:pt>
                <c:pt idx="16">
                  <c:v>379.10386999999997</c:v>
                </c:pt>
                <c:pt idx="17">
                  <c:v>503.28376400000002</c:v>
                </c:pt>
                <c:pt idx="18">
                  <c:v>1049.132861</c:v>
                </c:pt>
                <c:pt idx="19">
                  <c:v>1608.671683</c:v>
                </c:pt>
                <c:pt idx="20">
                  <c:v>2649.541671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D-4A0F-AFD7-1651369CF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86400"/>
        <c:axId val="206887936"/>
      </c:barChart>
      <c:catAx>
        <c:axId val="20688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6887936"/>
        <c:crosses val="autoZero"/>
        <c:auto val="1"/>
        <c:lblAlgn val="ctr"/>
        <c:lblOffset val="100"/>
        <c:tickLblSkip val="1"/>
        <c:noMultiLvlLbl val="0"/>
      </c:catAx>
      <c:valAx>
        <c:axId val="2068879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20688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K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E-4D4D-AB90-5E04B200B2E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3E-4D4D-AB90-5E04B200B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Лист1!$H$24:$H$25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Лист1!$I$24:$I$25</c:f>
              <c:numCache>
                <c:formatCode>#,##0</c:formatCode>
                <c:ptCount val="2"/>
                <c:pt idx="0">
                  <c:v>328895</c:v>
                </c:pt>
                <c:pt idx="1">
                  <c:v>115277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3E-4D4D-AB90-5E04B200B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76-4355-8859-5117E8535F9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6-4355-8859-5117E8535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Лист1!$H$28:$H$29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Лист1!$I$28:$I$29</c:f>
              <c:numCache>
                <c:formatCode>#,##0</c:formatCode>
                <c:ptCount val="2"/>
                <c:pt idx="0">
                  <c:v>47689</c:v>
                </c:pt>
                <c:pt idx="1">
                  <c:v>25354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76-4355-8859-5117E8535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Рабочая сила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Лист1!$H$6:$H$8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Лист1!$I$6:$I$8</c:f>
              <c:numCache>
                <c:formatCode>#,##0</c:formatCode>
                <c:ptCount val="3"/>
                <c:pt idx="0">
                  <c:v>343292</c:v>
                </c:pt>
                <c:pt idx="1">
                  <c:v>456601</c:v>
                </c:pt>
                <c:pt idx="2">
                  <c:v>465991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E-4366-902B-54E9363FD5CF}"/>
            </c:ext>
          </c:extLst>
        </c:ser>
        <c:ser>
          <c:idx val="1"/>
          <c:order val="1"/>
          <c:tx>
            <c:v>Нерабочая сила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Лист1!$H$6:$H$8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Лист1!$J$6:$J$8</c:f>
              <c:numCache>
                <c:formatCode>#,##0</c:formatCode>
                <c:ptCount val="3"/>
                <c:pt idx="0">
                  <c:v>106130</c:v>
                </c:pt>
                <c:pt idx="1">
                  <c:v>187491</c:v>
                </c:pt>
                <c:pt idx="2">
                  <c:v>187304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1E-4366-902B-54E9363FD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048576"/>
        <c:axId val="111050112"/>
      </c:barChart>
      <c:catAx>
        <c:axId val="1110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11050112"/>
        <c:crosses val="autoZero"/>
        <c:auto val="1"/>
        <c:lblAlgn val="ctr"/>
        <c:lblOffset val="100"/>
        <c:noMultiLvlLbl val="0"/>
      </c:catAx>
      <c:valAx>
        <c:axId val="1110501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104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Занятые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Лист1!$H$12:$H$14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Лист1!$I$12:$I$14</c:f>
              <c:numCache>
                <c:formatCode>#,##0</c:formatCode>
                <c:ptCount val="3"/>
                <c:pt idx="0">
                  <c:v>326683</c:v>
                </c:pt>
                <c:pt idx="1">
                  <c:v>434939</c:v>
                </c:pt>
                <c:pt idx="2">
                  <c:v>444172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B-4105-A8E9-3846B5BA74CA}"/>
            </c:ext>
          </c:extLst>
        </c:ser>
        <c:ser>
          <c:idx val="1"/>
          <c:order val="1"/>
          <c:tx>
            <c:v>Безработные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Лист1!$H$12:$H$14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Лист1!$J$12:$J$14</c:f>
              <c:numCache>
                <c:formatCode>#,##0</c:formatCode>
                <c:ptCount val="3"/>
                <c:pt idx="0">
                  <c:v>16609</c:v>
                </c:pt>
                <c:pt idx="1">
                  <c:v>21662</c:v>
                </c:pt>
                <c:pt idx="2">
                  <c:v>21819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CB-4105-A8E9-3846B5BA7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212032"/>
        <c:axId val="111213568"/>
      </c:barChart>
      <c:catAx>
        <c:axId val="11121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11213568"/>
        <c:crosses val="autoZero"/>
        <c:auto val="1"/>
        <c:lblAlgn val="ctr"/>
        <c:lblOffset val="100"/>
        <c:noMultiLvlLbl val="0"/>
      </c:catAx>
      <c:valAx>
        <c:axId val="1112135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121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Наемные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Лист1!$H$18:$H$20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Лист1!$I$18:$I$20</c:f>
              <c:numCache>
                <c:formatCode>#,##0</c:formatCode>
                <c:ptCount val="3"/>
                <c:pt idx="0">
                  <c:v>287640</c:v>
                </c:pt>
                <c:pt idx="1">
                  <c:v>366155</c:v>
                </c:pt>
                <c:pt idx="2">
                  <c:v>371129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D-4685-A40E-1E1593591C4F}"/>
            </c:ext>
          </c:extLst>
        </c:ser>
        <c:ser>
          <c:idx val="1"/>
          <c:order val="1"/>
          <c:tx>
            <c:v>Самозанятые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Лист1!$H$18:$H$20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Лист1!$J$18:$J$20</c:f>
              <c:numCache>
                <c:formatCode>#,##0</c:formatCode>
                <c:ptCount val="3"/>
                <c:pt idx="0">
                  <c:v>39043</c:v>
                </c:pt>
                <c:pt idx="1">
                  <c:v>68784</c:v>
                </c:pt>
                <c:pt idx="2">
                  <c:v>73043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BD-4685-A40E-1E1593591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289472"/>
        <c:axId val="111291008"/>
      </c:barChart>
      <c:catAx>
        <c:axId val="11128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11291008"/>
        <c:crosses val="autoZero"/>
        <c:auto val="1"/>
        <c:lblAlgn val="ctr"/>
        <c:lblOffset val="100"/>
        <c:noMultiLvlLbl val="0"/>
      </c:catAx>
      <c:valAx>
        <c:axId val="1112910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128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Лист1!$K$8:$K$25</c:f>
              <c:strCache>
                <c:ptCount val="18"/>
                <c:pt idx="0">
                  <c:v>Электроснабжение</c:v>
                </c:pt>
                <c:pt idx="1">
                  <c:v>Фин. и страховая деятельность</c:v>
                </c:pt>
                <c:pt idx="2">
                  <c:v>   Горнодобывающая промышленность</c:v>
                </c:pt>
                <c:pt idx="3">
                  <c:v>   Водоснабжение</c:v>
                </c:pt>
                <c:pt idx="4">
                  <c:v>Искусство, развлечения и отдых</c:v>
                </c:pt>
                <c:pt idx="5">
                  <c:v>Информация и связь</c:v>
                </c:pt>
                <c:pt idx="6">
                  <c:v>Медицина</c:v>
                </c:pt>
                <c:pt idx="7">
                  <c:v>Образование</c:v>
                </c:pt>
                <c:pt idx="8">
                  <c:v>Услуги по проживанию и питанию</c:v>
                </c:pt>
                <c:pt idx="9">
                  <c:v>Проф., научная и тех. деятельность</c:v>
                </c:pt>
                <c:pt idx="10">
                  <c:v>Адм.обслуживание</c:v>
                </c:pt>
                <c:pt idx="11">
                  <c:v>Строительство</c:v>
                </c:pt>
                <c:pt idx="12">
                  <c:v>Операции с недвижимым имуществом</c:v>
                </c:pt>
                <c:pt idx="13">
                  <c:v>   Обрабатывающая промышленность</c:v>
                </c:pt>
                <c:pt idx="14">
                  <c:v>Транспорт и складирование</c:v>
                </c:pt>
                <c:pt idx="15">
                  <c:v>Сельское хозяйство</c:v>
                </c:pt>
                <c:pt idx="16">
                  <c:v>Прочие виды услуг</c:v>
                </c:pt>
                <c:pt idx="17">
                  <c:v>Торговля</c:v>
                </c:pt>
              </c:strCache>
            </c:strRef>
          </c:cat>
          <c:val>
            <c:numRef>
              <c:f>Лист1!$L$8:$L$25</c:f>
              <c:numCache>
                <c:formatCode>#,##0</c:formatCode>
                <c:ptCount val="18"/>
                <c:pt idx="0">
                  <c:v>44</c:v>
                </c:pt>
                <c:pt idx="1">
                  <c:v>109</c:v>
                </c:pt>
                <c:pt idx="2">
                  <c:v>255</c:v>
                </c:pt>
                <c:pt idx="3">
                  <c:v>277</c:v>
                </c:pt>
                <c:pt idx="4">
                  <c:v>542</c:v>
                </c:pt>
                <c:pt idx="5">
                  <c:v>648</c:v>
                </c:pt>
                <c:pt idx="6">
                  <c:v>813</c:v>
                </c:pt>
                <c:pt idx="7">
                  <c:v>1579</c:v>
                </c:pt>
                <c:pt idx="8">
                  <c:v>1970</c:v>
                </c:pt>
                <c:pt idx="9">
                  <c:v>1988</c:v>
                </c:pt>
                <c:pt idx="10">
                  <c:v>2787</c:v>
                </c:pt>
                <c:pt idx="11">
                  <c:v>3741</c:v>
                </c:pt>
                <c:pt idx="12">
                  <c:v>3779</c:v>
                </c:pt>
                <c:pt idx="13">
                  <c:v>4481</c:v>
                </c:pt>
                <c:pt idx="14">
                  <c:v>5966</c:v>
                </c:pt>
                <c:pt idx="15">
                  <c:v>10025</c:v>
                </c:pt>
                <c:pt idx="16">
                  <c:v>13886</c:v>
                </c:pt>
                <c:pt idx="17">
                  <c:v>30987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5-4400-B604-5389D1FE2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970304"/>
        <c:axId val="37971840"/>
      </c:barChart>
      <c:catAx>
        <c:axId val="3797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37971840"/>
        <c:crosses val="autoZero"/>
        <c:auto val="1"/>
        <c:lblAlgn val="ctr"/>
        <c:lblOffset val="100"/>
        <c:noMultiLvlLbl val="0"/>
      </c:catAx>
      <c:valAx>
        <c:axId val="37971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797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45BA4-5C92-4ECF-9D9D-CE06112BC501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15DD3-15A7-465E-99E7-66AC9AB97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9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9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9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1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5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8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0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5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5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9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E523-8E9E-4A43-8D91-559C7A71C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hyperlink" Target="https://www.stat.gov.kz/" TargetMode="External"/><Relationship Id="rId7" Type="http://schemas.openxmlformats.org/officeDocument/2006/relationships/chart" Target="../charts/chart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v.kz/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hyperlink" Target="https://www.stat.gov.kz/" TargetMode="External"/><Relationship Id="rId12" Type="http://schemas.openxmlformats.org/officeDocument/2006/relationships/image" Target="../media/image5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45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3174" y="3058607"/>
            <a:ext cx="720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Краткий обзор Актюбинской области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5785" y="5913320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6071">
              <a:defRPr/>
            </a:pPr>
            <a:r>
              <a:rPr lang="ru-RU" sz="2000">
                <a:solidFill>
                  <a:prstClr val="white"/>
                </a:solidFill>
                <a:latin typeface="Arial Narrow" panose="020B0606020202030204" pitchFamily="34" charset="0"/>
              </a:rPr>
              <a:t>Июль </a:t>
            </a: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2024 г.</a:t>
            </a:r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427763-D6E2-68CD-4845-7C507127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915E965-280A-43D4-8620-968D601C1B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81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71500" y="334645"/>
            <a:ext cx="7000074" cy="53403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Актюбинская область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45314" y="4708995"/>
            <a:ext cx="11538883" cy="133800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Century Gothic" panose="020B0502020202020204" pitchFamily="34" charset="0"/>
              </a:rPr>
              <a:t>Статистика региона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Население –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943 615 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4,7 % </a:t>
            </a:r>
            <a:r>
              <a:rPr lang="ru-RU" sz="1400" dirty="0">
                <a:latin typeface="Century Gothic" panose="020B0502020202020204" pitchFamily="34" charset="0"/>
              </a:rPr>
              <a:t>от общего количества по РК, </a:t>
            </a:r>
            <a:r>
              <a:rPr lang="ru-RU" sz="1400" b="1" dirty="0">
                <a:latin typeface="Century Gothic" panose="020B0502020202020204" pitchFamily="34" charset="0"/>
              </a:rPr>
              <a:t>8-е</a:t>
            </a:r>
            <a:r>
              <a:rPr lang="ru-RU" sz="1400" dirty="0">
                <a:latin typeface="Century Gothic" panose="020B0502020202020204" pitchFamily="34" charset="0"/>
              </a:rPr>
              <a:t> 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Площадь –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300 629 км²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11 %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lang="ru-RU" sz="1400" b="1" dirty="0">
                <a:latin typeface="Century Gothic" panose="020B0502020202020204" pitchFamily="34" charset="0"/>
              </a:rPr>
              <a:t>1-е</a:t>
            </a:r>
            <a:r>
              <a:rPr lang="ru-RU" sz="1400" dirty="0">
                <a:latin typeface="Century Gothic" panose="020B0502020202020204" pitchFamily="34" charset="0"/>
              </a:rPr>
              <a:t> место*);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Кол-во действующих субъектов МСБ -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83 877 ед.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4,</a:t>
            </a:r>
            <a:r>
              <a:rPr lang="en-US" sz="1400" b="1" dirty="0">
                <a:latin typeface="Century Gothic" panose="020B0502020202020204" pitchFamily="34" charset="0"/>
              </a:rPr>
              <a:t>1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РК, </a:t>
            </a:r>
            <a:r>
              <a:rPr lang="ru-RU" sz="1400" b="1" dirty="0">
                <a:latin typeface="Century Gothic" panose="020B0502020202020204" pitchFamily="34" charset="0"/>
              </a:rPr>
              <a:t>8-е </a:t>
            </a:r>
            <a:r>
              <a:rPr lang="ru-RU" sz="1400" dirty="0">
                <a:latin typeface="Century Gothic" panose="020B0502020202020204" pitchFamily="34" charset="0"/>
              </a:rPr>
              <a:t>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Численность занятых в МСБ -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170 651 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4,0%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РК), вклад МСП в занятость региона -</a:t>
            </a:r>
            <a:r>
              <a:rPr lang="ru-RU" sz="1400" b="1" dirty="0">
                <a:latin typeface="Century Gothic" panose="020B0502020202020204" pitchFamily="34" charset="0"/>
              </a:rPr>
              <a:t>38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4</a:t>
            </a:r>
            <a:r>
              <a:rPr lang="en-US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ВДС МСП-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270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,3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400" dirty="0">
                <a:latin typeface="Century Gothic" panose="020B0502020202020204" pitchFamily="34" charset="0"/>
              </a:rPr>
              <a:t>тенге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2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8%</a:t>
            </a:r>
            <a:r>
              <a:rPr lang="ru-RU" sz="1400" dirty="0">
                <a:latin typeface="Century Gothic" panose="020B0502020202020204" pitchFamily="34" charset="0"/>
              </a:rPr>
              <a:t> от общей суммы по РК) (вклад МСП в ВРП составляет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25,1%</a:t>
            </a:r>
            <a:r>
              <a:rPr lang="ru-RU" sz="1400" dirty="0">
                <a:latin typeface="Century Gothic" panose="020B0502020202020204" pitchFamily="34" charset="0"/>
              </a:rPr>
              <a:t>).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B233130-B5AB-25C3-05B7-38F549FA588A}"/>
              </a:ext>
            </a:extLst>
          </p:cNvPr>
          <p:cNvGrpSpPr/>
          <p:nvPr/>
        </p:nvGrpSpPr>
        <p:grpSpPr>
          <a:xfrm>
            <a:off x="571500" y="1310606"/>
            <a:ext cx="5198486" cy="2681259"/>
            <a:chOff x="844062" y="787101"/>
            <a:chExt cx="10163908" cy="5349929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18E79969-2852-7390-CA16-179C5AE027F6}"/>
                </a:ext>
              </a:extLst>
            </p:cNvPr>
            <p:cNvGrpSpPr/>
            <p:nvPr/>
          </p:nvGrpSpPr>
          <p:grpSpPr>
            <a:xfrm>
              <a:off x="844062" y="787101"/>
              <a:ext cx="10163908" cy="5349929"/>
              <a:chOff x="852854" y="554322"/>
              <a:chExt cx="10420815" cy="6125201"/>
            </a:xfrm>
          </p:grpSpPr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E934256-A8CA-D104-F0FF-957D6BA9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92149" y="3379642"/>
                <a:ext cx="2505075" cy="2038350"/>
              </a:xfrm>
              <a:prstGeom prst="rect">
                <a:avLst/>
              </a:prstGeom>
            </p:spPr>
          </p:pic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7246E2B0-AB27-6D99-1D05-0940527A9E97}"/>
                  </a:ext>
                </a:extLst>
              </p:cNvPr>
              <p:cNvGrpSpPr/>
              <p:nvPr/>
            </p:nvGrpSpPr>
            <p:grpSpPr>
              <a:xfrm>
                <a:off x="852854" y="554322"/>
                <a:ext cx="10420815" cy="6125201"/>
                <a:chOff x="450705" y="605271"/>
                <a:chExt cx="10910887" cy="6109421"/>
              </a:xfrm>
            </p:grpSpPr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0379364C-FC6E-1E61-F271-47EFFDC0B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05" y="1918855"/>
                  <a:ext cx="2333625" cy="1562100"/>
                </a:xfrm>
                <a:prstGeom prst="rect">
                  <a:avLst/>
                </a:prstGeom>
              </p:spPr>
            </p:pic>
            <p:pic>
              <p:nvPicPr>
                <p:cNvPr id="88" name="Рисунок 87">
                  <a:extLst>
                    <a:ext uri="{FF2B5EF4-FFF2-40B4-BE49-F238E27FC236}">
                      <a16:creationId xmlns:a16="http://schemas.microsoft.com/office/drawing/2014/main" id="{24B68CFA-6FFE-74E9-F13C-2D632DBC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430" y="3020724"/>
                  <a:ext cx="2619375" cy="1419225"/>
                </a:xfrm>
                <a:prstGeom prst="rect">
                  <a:avLst/>
                </a:prstGeom>
              </p:spPr>
            </p:pic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00D31AD6-A27B-B4F5-30BD-7BB0CB2AB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1755" y="4238626"/>
                  <a:ext cx="2009775" cy="2266950"/>
                </a:xfrm>
                <a:prstGeom prst="rect">
                  <a:avLst/>
                </a:prstGeom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3A42A448-FFDD-334B-BF0E-FE27603AD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617" y="2243355"/>
                  <a:ext cx="3038475" cy="2647950"/>
                </a:xfrm>
                <a:prstGeom prst="rect">
                  <a:avLst/>
                </a:prstGeom>
              </p:spPr>
            </p:pic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82316849-2E86-3423-FDDE-60168E8A1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130" y="3699163"/>
                  <a:ext cx="2847975" cy="2305050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35AEB904-300E-680B-6753-8F38733FE1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5692" y="4362017"/>
                  <a:ext cx="1571625" cy="2352675"/>
                </a:xfrm>
                <a:prstGeom prst="rect">
                  <a:avLst/>
                </a:prstGeom>
              </p:spPr>
            </p:pic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id="{D9FFA4C8-4625-05FE-5D26-FE3EDBA3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4105" y="4127355"/>
                  <a:ext cx="2219325" cy="1762125"/>
                </a:xfrm>
                <a:prstGeom prst="rect">
                  <a:avLst/>
                </a:prstGeom>
              </p:spPr>
            </p:pic>
            <p:pic>
              <p:nvPicPr>
                <p:cNvPr id="94" name="Рисунок 93">
                  <a:extLst>
                    <a:ext uri="{FF2B5EF4-FFF2-40B4-BE49-F238E27FC236}">
                      <a16:creationId xmlns:a16="http://schemas.microsoft.com/office/drawing/2014/main" id="{259C4474-EA9A-0A5E-1DCD-7BA2C9E15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3742" y="3835780"/>
                  <a:ext cx="2197736" cy="1615430"/>
                </a:xfrm>
                <a:prstGeom prst="rect">
                  <a:avLst/>
                </a:prstGeom>
              </p:spPr>
            </p:pic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DE05D69A-EA4D-53F6-5A96-000B850B9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2217" y="1562533"/>
                  <a:ext cx="2619375" cy="2295525"/>
                </a:xfrm>
                <a:prstGeom prst="rect">
                  <a:avLst/>
                </a:prstGeom>
              </p:spPr>
            </p:pic>
            <p:pic>
              <p:nvPicPr>
                <p:cNvPr id="96" name="Рисунок 95">
                  <a:extLst>
                    <a:ext uri="{FF2B5EF4-FFF2-40B4-BE49-F238E27FC236}">
                      <a16:creationId xmlns:a16="http://schemas.microsoft.com/office/drawing/2014/main" id="{6D8CA0EE-6A39-82AB-5197-59B9FB6C0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1616" y="1610158"/>
                  <a:ext cx="1866900" cy="2247900"/>
                </a:xfrm>
                <a:prstGeom prst="rect">
                  <a:avLst/>
                </a:prstGeom>
              </p:spPr>
            </p:pic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2B849E3B-DD3C-DAF6-12F8-A86F7A402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2722" y="605271"/>
                  <a:ext cx="1762125" cy="1962150"/>
                </a:xfrm>
                <a:prstGeom prst="rect">
                  <a:avLst/>
                </a:prstGeom>
              </p:spPr>
            </p:pic>
            <p:pic>
              <p:nvPicPr>
                <p:cNvPr id="99" name="Рисунок 98">
                  <a:extLst>
                    <a:ext uri="{FF2B5EF4-FFF2-40B4-BE49-F238E27FC236}">
                      <a16:creationId xmlns:a16="http://schemas.microsoft.com/office/drawing/2014/main" id="{D5C3AE60-5762-2B1C-8D27-0FB1ECE18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747" y="838201"/>
                  <a:ext cx="2209800" cy="2809875"/>
                </a:xfrm>
                <a:prstGeom prst="rect">
                  <a:avLst/>
                </a:prstGeom>
              </p:spPr>
            </p:pic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B5494A78-62FF-79C4-9BAC-EA2180F80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9748" y="1182399"/>
                  <a:ext cx="2352675" cy="1562100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>
                  <a:extLst>
                    <a:ext uri="{FF2B5EF4-FFF2-40B4-BE49-F238E27FC236}">
                      <a16:creationId xmlns:a16="http://schemas.microsoft.com/office/drawing/2014/main" id="{BC15A452-BA79-B94F-FAD2-4C222D2F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3929" y="1922535"/>
                  <a:ext cx="4305300" cy="2514600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Shape 776">
              <a:extLst>
                <a:ext uri="{FF2B5EF4-FFF2-40B4-BE49-F238E27FC236}">
                  <a16:creationId xmlns:a16="http://schemas.microsoft.com/office/drawing/2014/main" id="{667A3DB7-0B52-9812-5BD2-9F7998648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367" y="248454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Shape 776">
              <a:extLst>
                <a:ext uri="{FF2B5EF4-FFF2-40B4-BE49-F238E27FC236}">
                  <a16:creationId xmlns:a16="http://schemas.microsoft.com/office/drawing/2014/main" id="{DAFD8CB6-D2AA-5E29-A98B-0D0F42EA8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887" y="327751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Shape 776">
              <a:extLst>
                <a:ext uri="{FF2B5EF4-FFF2-40B4-BE49-F238E27FC236}">
                  <a16:creationId xmlns:a16="http://schemas.microsoft.com/office/drawing/2014/main" id="{A48A8649-856B-E968-76BC-C882C3AD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7360" y="2911089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Shape 776">
              <a:extLst>
                <a:ext uri="{FF2B5EF4-FFF2-40B4-BE49-F238E27FC236}">
                  <a16:creationId xmlns:a16="http://schemas.microsoft.com/office/drawing/2014/main" id="{B6FDE2F8-29B1-B321-DEAF-C69E472F6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81" y="478549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Shape 776">
              <a:extLst>
                <a:ext uri="{FF2B5EF4-FFF2-40B4-BE49-F238E27FC236}">
                  <a16:creationId xmlns:a16="http://schemas.microsoft.com/office/drawing/2014/main" id="{1610859C-7BA8-1214-4250-9FC873BFD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2709" y="4127911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Shape 776">
              <a:extLst>
                <a:ext uri="{FF2B5EF4-FFF2-40B4-BE49-F238E27FC236}">
                  <a16:creationId xmlns:a16="http://schemas.microsoft.com/office/drawing/2014/main" id="{3F21A537-24C5-D157-6C8C-DBDAF1934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765" y="1692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Shape 776">
              <a:extLst>
                <a:ext uri="{FF2B5EF4-FFF2-40B4-BE49-F238E27FC236}">
                  <a16:creationId xmlns:a16="http://schemas.microsoft.com/office/drawing/2014/main" id="{B05FC046-67CF-6389-4D90-6C9BEA888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5763" y="31927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Shape 776">
              <a:extLst>
                <a:ext uri="{FF2B5EF4-FFF2-40B4-BE49-F238E27FC236}">
                  <a16:creationId xmlns:a16="http://schemas.microsoft.com/office/drawing/2014/main" id="{11304BB8-4014-73C3-1B6F-1CF4C266D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7" y="5062713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Shape 776">
              <a:extLst>
                <a:ext uri="{FF2B5EF4-FFF2-40B4-BE49-F238E27FC236}">
                  <a16:creationId xmlns:a16="http://schemas.microsoft.com/office/drawing/2014/main" id="{322494EE-8A64-1D94-C9C0-3376D980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2582" y="422209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Shape 776">
              <a:extLst>
                <a:ext uri="{FF2B5EF4-FFF2-40B4-BE49-F238E27FC236}">
                  <a16:creationId xmlns:a16="http://schemas.microsoft.com/office/drawing/2014/main" id="{8F055A03-CA95-0FBD-CB38-DB5D0382E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4497" y="2952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Shape 776">
              <a:extLst>
                <a:ext uri="{FF2B5EF4-FFF2-40B4-BE49-F238E27FC236}">
                  <a16:creationId xmlns:a16="http://schemas.microsoft.com/office/drawing/2014/main" id="{7AF7776C-5A8C-4B60-5F94-18205AD37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6" y="182547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Shape 776">
              <a:extLst>
                <a:ext uri="{FF2B5EF4-FFF2-40B4-BE49-F238E27FC236}">
                  <a16:creationId xmlns:a16="http://schemas.microsoft.com/office/drawing/2014/main" id="{6EFC6A4D-7EAE-A45A-76DB-8A20B9733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5213" y="1535355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Shape 776">
              <a:extLst>
                <a:ext uri="{FF2B5EF4-FFF2-40B4-BE49-F238E27FC236}">
                  <a16:creationId xmlns:a16="http://schemas.microsoft.com/office/drawing/2014/main" id="{4C44E97A-7DD9-200C-7E5F-FA72EBCC7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92195" y="2088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Shape 776">
              <a:extLst>
                <a:ext uri="{FF2B5EF4-FFF2-40B4-BE49-F238E27FC236}">
                  <a16:creationId xmlns:a16="http://schemas.microsoft.com/office/drawing/2014/main" id="{4C703425-51E7-34CC-52F4-F4E8AC8B6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7519" y="259183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Shape 776">
              <a:extLst>
                <a:ext uri="{FF2B5EF4-FFF2-40B4-BE49-F238E27FC236}">
                  <a16:creationId xmlns:a16="http://schemas.microsoft.com/office/drawing/2014/main" id="{DD2A8337-8DE8-5DCF-EA10-1EBDD0176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3779" y="349637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Shape 776">
              <a:extLst>
                <a:ext uri="{FF2B5EF4-FFF2-40B4-BE49-F238E27FC236}">
                  <a16:creationId xmlns:a16="http://schemas.microsoft.com/office/drawing/2014/main" id="{D9598538-D8EB-A895-6AE7-97DD393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838" y="391972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Shape 776">
              <a:extLst>
                <a:ext uri="{FF2B5EF4-FFF2-40B4-BE49-F238E27FC236}">
                  <a16:creationId xmlns:a16="http://schemas.microsoft.com/office/drawing/2014/main" id="{4D6FB940-2E4C-2ED8-6F17-B4A2A1C0B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5914" y="4444869"/>
              <a:ext cx="361605" cy="281254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Shape 776">
              <a:extLst>
                <a:ext uri="{FF2B5EF4-FFF2-40B4-BE49-F238E27FC236}">
                  <a16:creationId xmlns:a16="http://schemas.microsoft.com/office/drawing/2014/main" id="{14810FD5-B211-5EE5-FF2B-D4A1AE82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796" y="549388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Shape 776">
              <a:extLst>
                <a:ext uri="{FF2B5EF4-FFF2-40B4-BE49-F238E27FC236}">
                  <a16:creationId xmlns:a16="http://schemas.microsoft.com/office/drawing/2014/main" id="{5BD33737-252A-0FC4-CDCF-C0EC1190E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3662" y="16334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C5D17B3F-082A-8620-1EC6-56BC09941384}"/>
              </a:ext>
            </a:extLst>
          </p:cNvPr>
          <p:cNvCxnSpPr>
            <a:cxnSpLocks/>
          </p:cNvCxnSpPr>
          <p:nvPr/>
        </p:nvCxnSpPr>
        <p:spPr>
          <a:xfrm flipV="1">
            <a:off x="2064662" y="2557842"/>
            <a:ext cx="5445" cy="2126573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2">
            <a:extLst>
              <a:ext uri="{FF2B5EF4-FFF2-40B4-BE49-F238E27FC236}">
                <a16:creationId xmlns:a16="http://schemas.microsoft.com/office/drawing/2014/main" id="{AA6402E6-DEA8-ACE8-5DE9-35F84815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6F1DC-B57B-01B4-8F6E-E711EBBAB9AD}"/>
              </a:ext>
            </a:extLst>
          </p:cNvPr>
          <p:cNvSpPr txBox="1"/>
          <p:nvPr/>
        </p:nvSpPr>
        <p:spPr>
          <a:xfrm>
            <a:off x="438049" y="6405331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*Площадь указана без учета городов Республиканского значения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8EC041E-B0C1-7ADB-FE22-3D5E1D43D3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80557" y="1254632"/>
            <a:ext cx="999167" cy="620855"/>
          </a:xfrm>
          <a:prstGeom prst="rect">
            <a:avLst/>
          </a:prstGeom>
        </p:spPr>
      </p:pic>
      <p:sp>
        <p:nvSpPr>
          <p:cNvPr id="49" name="Shape 776">
            <a:extLst>
              <a:ext uri="{FF2B5EF4-FFF2-40B4-BE49-F238E27FC236}">
                <a16:creationId xmlns:a16="http://schemas.microsoft.com/office/drawing/2014/main" id="{3F21A537-24C5-D157-6C8C-DBDAF193413F}"/>
              </a:ext>
            </a:extLst>
          </p:cNvPr>
          <p:cNvSpPr>
            <a:spLocks noChangeAspect="1"/>
          </p:cNvSpPr>
          <p:nvPr/>
        </p:nvSpPr>
        <p:spPr>
          <a:xfrm>
            <a:off x="3309246" y="1363581"/>
            <a:ext cx="231268" cy="176260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103883" tIns="103883" rIns="103883" bIns="103883" anchor="ctr" anchorCtr="0">
            <a:noAutofit/>
          </a:bodyPr>
          <a:lstStyle/>
          <a:p>
            <a:endParaRPr sz="240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6338085" y="996089"/>
            <a:ext cx="5640668" cy="3712905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Century Gothic" panose="020B0502020202020204" pitchFamily="34" charset="0"/>
              </a:rPr>
              <a:t>Описание региона</a:t>
            </a:r>
          </a:p>
          <a:p>
            <a:endParaRPr lang="en-US" sz="1000" b="1" dirty="0">
              <a:latin typeface="Century Gothic" panose="020B0502020202020204" pitchFamily="34" charset="0"/>
            </a:endParaRPr>
          </a:p>
          <a:p>
            <a:r>
              <a:rPr lang="ru-RU" sz="1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Актюбинская область </a:t>
            </a:r>
            <a:r>
              <a:rPr lang="ru-RU" sz="1400" b="1" dirty="0">
                <a:latin typeface="Century Gothic" panose="020B0502020202020204" pitchFamily="34" charset="0"/>
              </a:rPr>
              <a:t>— </a:t>
            </a:r>
            <a:r>
              <a:rPr lang="ru-RU" sz="1400" dirty="0">
                <a:latin typeface="Century Gothic" panose="020B0502020202020204" pitchFamily="34" charset="0"/>
              </a:rPr>
              <a:t>область в северо-западной части Казахстана.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Административный центр</a:t>
            </a:r>
            <a:r>
              <a:rPr lang="ru-RU" sz="1400" b="1" dirty="0">
                <a:latin typeface="Century Gothic" panose="020B0502020202020204" pitchFamily="34" charset="0"/>
              </a:rPr>
              <a:t>: город </a:t>
            </a:r>
            <a:r>
              <a:rPr lang="ru-RU" sz="1400" b="1" dirty="0" err="1">
                <a:latin typeface="Century Gothic" panose="020B0502020202020204" pitchFamily="34" charset="0"/>
              </a:rPr>
              <a:t>Актобе</a:t>
            </a:r>
            <a:r>
              <a:rPr lang="ru-RU" sz="1400" b="1" dirty="0">
                <a:latin typeface="Century Gothic" panose="020B0502020202020204" pitchFamily="34" charset="0"/>
              </a:rPr>
              <a:t>. 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b="1" dirty="0">
                <a:latin typeface="Century Gothic" panose="020B0502020202020204" pitchFamily="34" charset="0"/>
              </a:rPr>
              <a:t>Актюбинская область- </a:t>
            </a:r>
            <a:r>
              <a:rPr lang="ru-RU" sz="1400" dirty="0">
                <a:latin typeface="Century Gothic" panose="020B0502020202020204" pitchFamily="34" charset="0"/>
              </a:rPr>
              <a:t>расположена на пересечении международных транспортных железнодорожных и автомобильных коридоров и обладает высоким транзитным потенциалом.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Территория области является одним из основных нефтедобывающих и горнодобывающих центров Казахстана.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Основу экономики региона также составляют такие отрасли как металлургия, торговля, сельское хозяйство, строительство и машиностроение.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Имеются крупные месторождения </a:t>
            </a:r>
            <a:r>
              <a:rPr lang="ru-RU" sz="1400" dirty="0" err="1">
                <a:latin typeface="Century Gothic" panose="020B0502020202020204" pitchFamily="34" charset="0"/>
              </a:rPr>
              <a:t>хромитовых</a:t>
            </a:r>
            <a:r>
              <a:rPr lang="ru-RU" sz="1400" dirty="0">
                <a:latin typeface="Century Gothic" panose="020B0502020202020204" pitchFamily="34" charset="0"/>
              </a:rPr>
              <a:t> (</a:t>
            </a:r>
            <a:r>
              <a:rPr lang="ru-RU" sz="1400" b="1" dirty="0">
                <a:latin typeface="Century Gothic" panose="020B0502020202020204" pitchFamily="34" charset="0"/>
              </a:rPr>
              <a:t>1-е</a:t>
            </a:r>
            <a:r>
              <a:rPr lang="ru-RU" sz="1400" dirty="0">
                <a:latin typeface="Century Gothic" panose="020B0502020202020204" pitchFamily="34" charset="0"/>
              </a:rPr>
              <a:t> место в СНГ), никеле-кобальтовых руд, фосфорита, калийных солей.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3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55162" y="0"/>
            <a:ext cx="7918938" cy="588301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entury Gothic" panose="020B0502020202020204" pitchFamily="34" charset="0"/>
              </a:rPr>
              <a:t>Статистика вклада Актюбинской области в экономику страны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90" y="584676"/>
            <a:ext cx="296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и ВДС МСП РК за 3 мес. 2024г.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8748" y="588238"/>
            <a:ext cx="25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на душу населения РК за 3 мес. 2024г. (</a:t>
            </a:r>
            <a:r>
              <a:rPr lang="en-US" sz="1200" b="1" dirty="0">
                <a:latin typeface="Century Gothic" panose="020B0502020202020204" pitchFamily="34" charset="0"/>
              </a:rPr>
              <a:t>$ </a:t>
            </a:r>
            <a:r>
              <a:rPr lang="kk-KZ" sz="1200" b="1" dirty="0">
                <a:latin typeface="Century Gothic" panose="020B0502020202020204" pitchFamily="34" charset="0"/>
              </a:rPr>
              <a:t>США</a:t>
            </a:r>
            <a:r>
              <a:rPr lang="en-US" sz="1200" b="1" dirty="0">
                <a:latin typeface="Century Gothic" panose="020B0502020202020204" pitchFamily="34" charset="0"/>
              </a:rPr>
              <a:t>)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3189" y="534760"/>
            <a:ext cx="312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Налоги и платежи в государственный бюджет за 6 мес. 2024г. 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756" y="5145137"/>
            <a:ext cx="5284334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ВРП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26,0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ВРП Актюбинской области составил </a:t>
            </a:r>
            <a:r>
              <a:rPr lang="ru-RU" sz="1100" b="1" i="1" dirty="0">
                <a:latin typeface="Century Gothic" panose="020B0502020202020204" pitchFamily="34" charset="0"/>
              </a:rPr>
              <a:t>1 078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млрд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ВДС МСБ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9,8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ВДС МСБ Актюбинской области составил 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270 мл</a:t>
            </a:r>
            <a:r>
              <a:rPr lang="ru-KZ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рд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 (доля ВДС МСП в ВРП региона составила </a:t>
            </a:r>
            <a:r>
              <a:rPr lang="ru-RU" sz="1100" b="1" i="1" dirty="0">
                <a:latin typeface="Century Gothic" panose="020B0502020202020204" pitchFamily="34" charset="0"/>
              </a:rPr>
              <a:t>25,1%</a:t>
            </a:r>
            <a:r>
              <a:rPr lang="ru-RU" sz="11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0447" y="5145137"/>
            <a:ext cx="5760640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Налоги и платежи в государственный бюджет за полгода 2024 года в Казахстане составили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9,6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Налоги и платежи Актюбинской области составили </a:t>
            </a:r>
            <a:r>
              <a:rPr lang="ru-RU" sz="11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293,5 млрд </a:t>
            </a:r>
            <a:r>
              <a:rPr lang="ru-RU" sz="1100" b="1" i="1" dirty="0" err="1">
                <a:latin typeface="Century Gothic" panose="020B0502020202020204" pitchFamily="34" charset="0"/>
              </a:rPr>
              <a:t>тг</a:t>
            </a:r>
            <a:r>
              <a:rPr lang="ru-RU" sz="1100" b="1" i="1" dirty="0">
                <a:latin typeface="Century Gothic" panose="020B0502020202020204" pitchFamily="34" charset="0"/>
              </a:rPr>
              <a:t>.</a:t>
            </a:r>
            <a:r>
              <a:rPr lang="ru-RU" sz="1100" i="1" dirty="0">
                <a:latin typeface="Century Gothic" panose="020B0502020202020204" pitchFamily="34" charset="0"/>
              </a:rPr>
              <a:t> (</a:t>
            </a:r>
            <a:r>
              <a:rPr lang="ru-RU" sz="1100" b="1" i="1" dirty="0">
                <a:latin typeface="Century Gothic" panose="020B0502020202020204" pitchFamily="34" charset="0"/>
              </a:rPr>
              <a:t>3,1%</a:t>
            </a:r>
            <a:r>
              <a:rPr lang="ru-RU" sz="1100" i="1" dirty="0">
                <a:latin typeface="Century Gothic" panose="020B0502020202020204" pitchFamily="34" charset="0"/>
              </a:rPr>
              <a:t> от общего показателя по РК)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26" y="6344490"/>
            <a:ext cx="912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: 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*КБК 6 – Поступление от продажи финансовых активов государство; КБК 8 – Используемые остатки бюджетных средств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92025" y="28153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A004F11-AAF9-9E9E-EBC2-9EA295E01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575541"/>
              </p:ext>
            </p:extLst>
          </p:nvPr>
        </p:nvGraphicFramePr>
        <p:xfrm>
          <a:off x="209012" y="1046341"/>
          <a:ext cx="4330691" cy="40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33EAA-ED94-61D9-E773-6A1D23B4F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800018"/>
              </p:ext>
            </p:extLst>
          </p:nvPr>
        </p:nvGraphicFramePr>
        <p:xfrm>
          <a:off x="4703949" y="1046341"/>
          <a:ext cx="3485545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34D39E4-ECD0-6DA6-6989-9972F17E2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013318"/>
              </p:ext>
            </p:extLst>
          </p:nvPr>
        </p:nvGraphicFramePr>
        <p:xfrm>
          <a:off x="8353741" y="1046341"/>
          <a:ext cx="3816929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44B9B8-E5B6-FE8D-F141-7EEC9C7D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5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2961" y="-51672"/>
            <a:ext cx="7918938" cy="58830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Статистика занятости населения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latin typeface="Century Gothic" panose="020B0502020202020204" pitchFamily="34" charset="0"/>
              </a:rPr>
              <a:t>Актюбинской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098" y="536629"/>
            <a:ext cx="34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Уровень эконом. активности, 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0722" y="564186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Уровень занятости, чел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85502" y="587945"/>
            <a:ext cx="2758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занятости, чел.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4629" y="3597632"/>
            <a:ext cx="264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занятого населения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8049" y="3506218"/>
            <a:ext cx="254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самозанятого населения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73657" y="3565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D67C7C-D2CB-ADCA-3FD0-88F35411959E}"/>
              </a:ext>
            </a:extLst>
          </p:cNvPr>
          <p:cNvSpPr txBox="1"/>
          <p:nvPr/>
        </p:nvSpPr>
        <p:spPr>
          <a:xfrm>
            <a:off x="5768" y="6642556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895232"/>
              </p:ext>
            </p:extLst>
          </p:nvPr>
        </p:nvGraphicFramePr>
        <p:xfrm>
          <a:off x="882015" y="38433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596355"/>
              </p:ext>
            </p:extLst>
          </p:nvPr>
        </p:nvGraphicFramePr>
        <p:xfrm>
          <a:off x="6582793" y="38001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553315"/>
              </p:ext>
            </p:extLst>
          </p:nvPr>
        </p:nvGraphicFramePr>
        <p:xfrm>
          <a:off x="278435" y="911693"/>
          <a:ext cx="3851841" cy="260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274399"/>
              </p:ext>
            </p:extLst>
          </p:nvPr>
        </p:nvGraphicFramePr>
        <p:xfrm>
          <a:off x="4041735" y="861830"/>
          <a:ext cx="3873115" cy="265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811056"/>
              </p:ext>
            </p:extLst>
          </p:nvPr>
        </p:nvGraphicFramePr>
        <p:xfrm>
          <a:off x="7832988" y="895722"/>
          <a:ext cx="4298424" cy="263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77FA7A-49C0-52D8-AC37-4DB26BFC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6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924398"/>
              </p:ext>
            </p:extLst>
          </p:nvPr>
        </p:nvGraphicFramePr>
        <p:xfrm>
          <a:off x="687186" y="1170028"/>
          <a:ext cx="6240543" cy="497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250C71-F960-7905-A730-66E0533FA147}"/>
              </a:ext>
            </a:extLst>
          </p:cNvPr>
          <p:cNvSpPr txBox="1"/>
          <p:nvPr/>
        </p:nvSpPr>
        <p:spPr>
          <a:xfrm>
            <a:off x="7675045" y="1412099"/>
            <a:ext cx="361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83 877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 МСБ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9772" y="0"/>
            <a:ext cx="8024446" cy="900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Количество действующих субъектов МСБ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F4FE84-4809-C2F5-8E3D-863C56B3DB64}"/>
              </a:ext>
            </a:extLst>
          </p:cNvPr>
          <p:cNvSpPr/>
          <p:nvPr/>
        </p:nvSpPr>
        <p:spPr>
          <a:xfrm>
            <a:off x="7465162" y="2612428"/>
            <a:ext cx="4039652" cy="1858797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В разрезе отраслей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по</a:t>
            </a:r>
            <a:r>
              <a:rPr lang="ru-RU" altLang="ru-RU" sz="1400" b="1" noProof="0" dirty="0">
                <a:solidFill>
                  <a:prstClr val="black"/>
                </a:solidFill>
                <a:latin typeface="Century Gothic"/>
                <a:cs typeface="Arial"/>
              </a:rPr>
              <a:t> Актюбинской области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преобладают: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Торговля–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37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0%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31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0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Прочие виды услуг–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16,6%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 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13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9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Сельское хозяйство–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12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0%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 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10,0 тыс. ед.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B5092-2148-E328-BE74-E83948F161F2}"/>
              </a:ext>
            </a:extLst>
          </p:cNvPr>
          <p:cNvSpPr txBox="1"/>
          <p:nvPr/>
        </p:nvSpPr>
        <p:spPr>
          <a:xfrm>
            <a:off x="311924" y="6513053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8A52C94-BB63-47DC-96C4-603BACAB3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317320" y="161839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DB2B88-E04E-8805-6421-96143743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2290" y="160917"/>
            <a:ext cx="8024446" cy="900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Количество действующих субъектов МСБ и результаты поддержки Фонда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4" y="1412661"/>
            <a:ext cx="674272" cy="674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7" y="2161863"/>
            <a:ext cx="526021" cy="4848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0" y="4767033"/>
            <a:ext cx="501352" cy="501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5" y="3483088"/>
            <a:ext cx="564031" cy="566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4" y="2770364"/>
            <a:ext cx="651485" cy="589082"/>
          </a:xfrm>
          <a:prstGeom prst="rect">
            <a:avLst/>
          </a:prstGeom>
        </p:spPr>
      </p:pic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8262800" y="1839056"/>
            <a:ext cx="668138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6255521" y="2485581"/>
            <a:ext cx="2667853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5811140" y="3160810"/>
            <a:ext cx="313352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5118931" y="3851484"/>
            <a:ext cx="3804443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4854011" y="4492890"/>
            <a:ext cx="4069363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4854011" y="5133058"/>
            <a:ext cx="4035392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228995" y="865380"/>
            <a:ext cx="1891121" cy="52308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Кол-во </a:t>
            </a:r>
            <a:r>
              <a:rPr lang="kk-KZ" sz="1200" b="1" dirty="0">
                <a:latin typeface="Century Gothic" panose="020B0502020202020204" pitchFamily="34" charset="0"/>
              </a:rPr>
              <a:t>проектов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ед.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300879" y="865380"/>
            <a:ext cx="1891121" cy="5230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Сумма </a:t>
            </a:r>
            <a:r>
              <a:rPr lang="kk-KZ" sz="1200" b="1" dirty="0">
                <a:latin typeface="Century Gothic" panose="020B0502020202020204" pitchFamily="34" charset="0"/>
              </a:rPr>
              <a:t>кредитов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8873E28-AF2F-3D22-A33C-7E78C793D744}"/>
              </a:ext>
            </a:extLst>
          </p:cNvPr>
          <p:cNvCxnSpPr>
            <a:cxnSpLocks/>
          </p:cNvCxnSpPr>
          <p:nvPr/>
        </p:nvCxnSpPr>
        <p:spPr>
          <a:xfrm>
            <a:off x="10300879" y="853583"/>
            <a:ext cx="0" cy="5522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483C224-68E1-4B8C-D41C-B7E560DB99F7}"/>
              </a:ext>
            </a:extLst>
          </p:cNvPr>
          <p:cNvSpPr/>
          <p:nvPr/>
        </p:nvSpPr>
        <p:spPr>
          <a:xfrm>
            <a:off x="1564221" y="5845079"/>
            <a:ext cx="8736658" cy="5313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Результаты по всем финансовым программам по Актюбинской области: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4,0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проектов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на сумму кредитов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413,8 млрд </a:t>
            </a:r>
            <a:r>
              <a:rPr lang="ru-RU" sz="1400" b="1" dirty="0">
                <a:latin typeface="Century Gothic" panose="020B0502020202020204" pitchFamily="34" charset="0"/>
              </a:rPr>
              <a:t>тенге</a:t>
            </a:r>
          </a:p>
        </p:txBody>
      </p:sp>
      <p:pic>
        <p:nvPicPr>
          <p:cNvPr id="1026" name="Picture 2" descr="Производство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73" y="4076948"/>
            <a:ext cx="556506" cy="5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342720" y="161839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95061" y="1662815"/>
            <a:ext cx="638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00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95061" y="2312195"/>
            <a:ext cx="638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2 6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62664" y="2977298"/>
            <a:ext cx="487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41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12069" y="3697595"/>
            <a:ext cx="638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7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52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219344" y="4288650"/>
            <a:ext cx="638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28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04193" y="4976378"/>
            <a:ext cx="487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49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90146" y="1662815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56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890146" y="2312194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45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950526" y="2977298"/>
            <a:ext cx="436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0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911357" y="3706286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67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34586" y="4305848"/>
            <a:ext cx="638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125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0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911358" y="4987954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19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</a:t>
            </a: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78CEC34-C5D6-2D0A-FD47-B54E00B2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80CE848-E22F-A761-3518-13CA71D3DE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844161"/>
              </p:ext>
            </p:extLst>
          </p:nvPr>
        </p:nvGraphicFramePr>
        <p:xfrm>
          <a:off x="1077838" y="1299895"/>
          <a:ext cx="6833159" cy="429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" name="Пятиугольник 12">
            <a:extLst>
              <a:ext uri="{FF2B5EF4-FFF2-40B4-BE49-F238E27FC236}">
                <a16:creationId xmlns:a16="http://schemas.microsoft.com/office/drawing/2014/main" id="{EFA32A07-A870-83A6-D227-5FE03EFE7CD4}"/>
              </a:ext>
            </a:extLst>
          </p:cNvPr>
          <p:cNvSpPr/>
          <p:nvPr/>
        </p:nvSpPr>
        <p:spPr>
          <a:xfrm flipH="1">
            <a:off x="8526101" y="6218162"/>
            <a:ext cx="1774777" cy="1582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407" rIns="42407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 состоянию на 01.07.2024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68301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508657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Century Gothic" panose="020B0502020202020204" pitchFamily="34" charset="0"/>
              </a:rPr>
              <a:t>Экспорт Актюбинской области за 5 мес. 2024г.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9155" y="3280073"/>
            <a:ext cx="2625754" cy="125834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Экспорт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8170129" y="2246315"/>
            <a:ext cx="1978084" cy="228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Черные металлы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14 934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 flipV="1">
            <a:off x="6224492" y="2292999"/>
            <a:ext cx="0" cy="903128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 flipH="1" flipV="1">
            <a:off x="4662246" y="2192005"/>
            <a:ext cx="664238" cy="119312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3340827" y="4360387"/>
            <a:ext cx="1754870" cy="137330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5187588" y="1983320"/>
            <a:ext cx="2296216" cy="228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Масло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10 528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338766" y="639672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экспорта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988 133 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0" y="6461957"/>
            <a:ext cx="768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9581849" y="5357709"/>
            <a:ext cx="1770475" cy="24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Руды и концентраты цинковые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35 355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9610" y="5974873"/>
            <a:ext cx="1472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Руды и концентраты медные на </a:t>
            </a:r>
            <a:r>
              <a:rPr lang="ru-RU" sz="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59 678 </a:t>
            </a:r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704" y="4216893"/>
            <a:ext cx="28651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Нефть сырая на </a:t>
            </a:r>
            <a:r>
              <a:rPr lang="ru-RU" sz="800" b="1" dirty="0">
                <a:latin typeface="Century Gothic" panose="020B0502020202020204" pitchFamily="34" charset="0"/>
              </a:rPr>
              <a:t>204 725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>
            <a:off x="6169384" y="4594557"/>
            <a:ext cx="0" cy="1186549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375BE93-EEF5-EC0E-D126-B8F07690DE69}"/>
              </a:ext>
            </a:extLst>
          </p:cNvPr>
          <p:cNvSpPr/>
          <p:nvPr/>
        </p:nvSpPr>
        <p:spPr>
          <a:xfrm>
            <a:off x="855238" y="2736826"/>
            <a:ext cx="1888744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Ферросплавы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374 912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5BE391A-4963-CF3B-C633-7DD3718DB795}"/>
              </a:ext>
            </a:extLst>
          </p:cNvPr>
          <p:cNvCxnSpPr>
            <a:cxnSpLocks/>
          </p:cNvCxnSpPr>
          <p:nvPr/>
        </p:nvCxnSpPr>
        <p:spPr>
          <a:xfrm flipH="1" flipV="1">
            <a:off x="2743982" y="2851125"/>
            <a:ext cx="2111910" cy="8348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Добыча масляной насосной станцией ">
            <a:extLst>
              <a:ext uri="{FF2B5EF4-FFF2-40B4-BE49-F238E27FC236}">
                <a16:creationId xmlns:a16="http://schemas.microsoft.com/office/drawing/2014/main" id="{5521B712-7933-2F79-6268-7EBE9527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27" y="3448207"/>
            <a:ext cx="656717" cy="6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3060422" y="1896613"/>
            <a:ext cx="2184208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Пшеница и </a:t>
            </a:r>
            <a:r>
              <a:rPr lang="ru-RU" sz="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меслин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7 016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F1B25FF-6701-6D83-4809-E35C7C27261A}"/>
              </a:ext>
            </a:extLst>
          </p:cNvPr>
          <p:cNvSpPr/>
          <p:nvPr/>
        </p:nvSpPr>
        <p:spPr>
          <a:xfrm>
            <a:off x="5209620" y="6413210"/>
            <a:ext cx="1834722" cy="34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Оксиды и гидроксиды хрома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51 091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Сплав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98" y="2056570"/>
            <a:ext cx="687992" cy="6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уда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0" y="5373765"/>
            <a:ext cx="637657" cy="6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Хром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11" y="5942672"/>
            <a:ext cx="483340" cy="4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 descr="Изображение выглядит как молоток, инструмен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C95D9D4-97F0-C377-BBAC-7067F304CD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31" y="1487132"/>
            <a:ext cx="667044" cy="667044"/>
          </a:xfrm>
          <a:prstGeom prst="rect">
            <a:avLst/>
          </a:prstGeom>
        </p:spPr>
      </p:pic>
      <p:pic>
        <p:nvPicPr>
          <p:cNvPr id="1032" name="Picture 8" descr="Цинк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403" y="4688056"/>
            <a:ext cx="644890" cy="6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Жир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38" y="1400910"/>
            <a:ext cx="546464" cy="5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9720506" y="3171618"/>
            <a:ext cx="1830013" cy="406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Нефтепродукты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29 984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4" descr="Мешок пшеницы ">
            <a:extLst>
              <a:ext uri="{FF2B5EF4-FFF2-40B4-BE49-F238E27FC236}">
                <a16:creationId xmlns:a16="http://schemas.microsoft.com/office/drawing/2014/main" id="{BFCB3DFC-FA26-2C8B-191E-0C545055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75" y="1263462"/>
            <a:ext cx="806789" cy="8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EA92B1-7939-067E-7CE5-69B57F987109}"/>
              </a:ext>
            </a:extLst>
          </p:cNvPr>
          <p:cNvSpPr txBox="1"/>
          <p:nvPr/>
        </p:nvSpPr>
        <p:spPr>
          <a:xfrm>
            <a:off x="7510758" y="6425863"/>
            <a:ext cx="17704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Руды и концентраты хромовые на </a:t>
            </a:r>
            <a:r>
              <a:rPr lang="ru-RU" sz="800" b="1" dirty="0">
                <a:latin typeface="Century Gothic" panose="020B0502020202020204" pitchFamily="34" charset="0"/>
              </a:rPr>
              <a:t>41 845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0" descr="Баррель нефти ">
            <a:extLst>
              <a:ext uri="{FF2B5EF4-FFF2-40B4-BE49-F238E27FC236}">
                <a16:creationId xmlns:a16="http://schemas.microsoft.com/office/drawing/2014/main" id="{84D8D817-7EB1-FA67-97A2-3FC80FEE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905" y="2601568"/>
            <a:ext cx="655620" cy="65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Хром ">
            <a:extLst>
              <a:ext uri="{FF2B5EF4-FFF2-40B4-BE49-F238E27FC236}">
                <a16:creationId xmlns:a16="http://schemas.microsoft.com/office/drawing/2014/main" id="{754B5BE3-E35A-836F-96C0-3EE7E3363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96" y="5942523"/>
            <a:ext cx="483340" cy="4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0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2157" y="3314339"/>
            <a:ext cx="2625754" cy="125834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Импорт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24339" y="115893"/>
            <a:ext cx="9064601" cy="5927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dirty="0">
                <a:latin typeface="Century Gothic" panose="020B0502020202020204" pitchFamily="34" charset="0"/>
              </a:rPr>
              <a:t>Импорт</a:t>
            </a:r>
            <a:r>
              <a:rPr lang="ru-RU" sz="2800" b="1" dirty="0">
                <a:latin typeface="Century Gothic" panose="020B0502020202020204" pitchFamily="34" charset="0"/>
              </a:rPr>
              <a:t> Актюбинской области за 5 мес. 2024г.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247597" y="606904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импорта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685 970 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40B7800-DE4E-EBBA-0CCE-1AA49FABE482}"/>
              </a:ext>
            </a:extLst>
          </p:cNvPr>
          <p:cNvSpPr/>
          <p:nvPr/>
        </p:nvSpPr>
        <p:spPr>
          <a:xfrm>
            <a:off x="9566669" y="3449914"/>
            <a:ext cx="2085534" cy="228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Автомобили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14 925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0BE28D0-A569-2E34-E2E6-B1DB989E75BB}"/>
              </a:ext>
            </a:extLst>
          </p:cNvPr>
          <p:cNvSpPr/>
          <p:nvPr/>
        </p:nvSpPr>
        <p:spPr>
          <a:xfrm>
            <a:off x="1166196" y="2618570"/>
            <a:ext cx="1895085" cy="313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Изделия из графита и углерода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18 611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A08D734-AE2D-2FC6-1D10-E33D1CC59AC1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96D554E0-E1FF-EA48-7FB8-814C17632345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736A6C5F-9983-83B0-3816-9B538625EB0E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25E82FE-2CD4-9AC0-F6E4-0533FADC39C1}"/>
              </a:ext>
            </a:extLst>
          </p:cNvPr>
          <p:cNvCxnSpPr>
            <a:cxnSpLocks/>
          </p:cNvCxnSpPr>
          <p:nvPr/>
        </p:nvCxnSpPr>
        <p:spPr>
          <a:xfrm flipV="1">
            <a:off x="6224492" y="2292999"/>
            <a:ext cx="0" cy="92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80EAF89-14E0-8DA6-1C48-153472358D35}"/>
              </a:ext>
            </a:extLst>
          </p:cNvPr>
          <p:cNvCxnSpPr>
            <a:cxnSpLocks/>
          </p:cNvCxnSpPr>
          <p:nvPr/>
        </p:nvCxnSpPr>
        <p:spPr>
          <a:xfrm flipH="1" flipV="1">
            <a:off x="4662246" y="2192005"/>
            <a:ext cx="664238" cy="119312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578CC158-6426-8136-086F-5C011C5229B1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1F702F64-F3AB-9FFA-F767-C9BF6B05E890}"/>
              </a:ext>
            </a:extLst>
          </p:cNvPr>
          <p:cNvCxnSpPr>
            <a:cxnSpLocks/>
          </p:cNvCxnSpPr>
          <p:nvPr/>
        </p:nvCxnSpPr>
        <p:spPr>
          <a:xfrm flipH="1">
            <a:off x="3340827" y="4360387"/>
            <a:ext cx="1754870" cy="137330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4CC607B-2CF5-4D6A-358C-A3EEEAF9F75A}"/>
              </a:ext>
            </a:extLst>
          </p:cNvPr>
          <p:cNvSpPr/>
          <p:nvPr/>
        </p:nvSpPr>
        <p:spPr>
          <a:xfrm>
            <a:off x="7738949" y="2295500"/>
            <a:ext cx="2296216" cy="228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Бананы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17 151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0FC06B6-1439-9B69-555A-5BF8BBE650E7}"/>
              </a:ext>
            </a:extLst>
          </p:cNvPr>
          <p:cNvSpPr/>
          <p:nvPr/>
        </p:nvSpPr>
        <p:spPr>
          <a:xfrm>
            <a:off x="581365" y="4057113"/>
            <a:ext cx="2479916" cy="16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Черные металлы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19 691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C2DD974-DA52-85BC-0C88-A81B1F78FD25}"/>
              </a:ext>
            </a:extLst>
          </p:cNvPr>
          <p:cNvSpPr/>
          <p:nvPr/>
        </p:nvSpPr>
        <p:spPr>
          <a:xfrm>
            <a:off x="3441727" y="1850456"/>
            <a:ext cx="2050819" cy="34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Продукты неорганической химии на </a:t>
            </a:r>
            <a:r>
              <a:rPr lang="ru-RU" sz="800" b="1" dirty="0">
                <a:latin typeface="Century Gothic" panose="020B0502020202020204" pitchFamily="34" charset="0"/>
              </a:rPr>
              <a:t>16 376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34A0F843-D076-77C3-540B-41250CFE91A2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A84F62A6-E46E-9D4C-797F-C65EBC90C161}"/>
              </a:ext>
            </a:extLst>
          </p:cNvPr>
          <p:cNvCxnSpPr>
            <a:cxnSpLocks/>
          </p:cNvCxnSpPr>
          <p:nvPr/>
        </p:nvCxnSpPr>
        <p:spPr>
          <a:xfrm flipH="1">
            <a:off x="6096000" y="4616899"/>
            <a:ext cx="3456" cy="120480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0EE30320-7327-ABFC-9BE9-3CDB15BF77F0}"/>
              </a:ext>
            </a:extLst>
          </p:cNvPr>
          <p:cNvCxnSpPr>
            <a:cxnSpLocks/>
          </p:cNvCxnSpPr>
          <p:nvPr/>
        </p:nvCxnSpPr>
        <p:spPr>
          <a:xfrm flipH="1" flipV="1">
            <a:off x="2743982" y="2851125"/>
            <a:ext cx="2111910" cy="8348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03776AB-522A-57FA-DA9C-AA7CD8EDA586}"/>
              </a:ext>
            </a:extLst>
          </p:cNvPr>
          <p:cNvSpPr/>
          <p:nvPr/>
        </p:nvSpPr>
        <p:spPr>
          <a:xfrm>
            <a:off x="5221450" y="6376721"/>
            <a:ext cx="2113893" cy="34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Рыба мороженая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9 074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3" name="Рисунок 82" descr="Изображение выглядит как транспортное средство, Наземный транспорт, колесо, Игрушеч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0BE4189C-05A1-276F-5CF4-9C68B4688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65" y="2703080"/>
            <a:ext cx="917609" cy="917609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молоток, инструмен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C95D9D4-97F0-C377-BBAC-7067F304C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28" y="3258282"/>
            <a:ext cx="667044" cy="667044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5250911" y="1882559"/>
            <a:ext cx="1947161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Сахар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17 207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14" descr="Кубики сахара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98" y="1338155"/>
            <a:ext cx="562786" cy="56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анан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040" y="1423014"/>
            <a:ext cx="740337" cy="7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0AC5EFA-D734-F044-2C31-DB5F4269A89F}"/>
              </a:ext>
            </a:extLst>
          </p:cNvPr>
          <p:cNvSpPr/>
          <p:nvPr/>
        </p:nvSpPr>
        <p:spPr>
          <a:xfrm>
            <a:off x="7435460" y="6322628"/>
            <a:ext cx="1947161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Трубы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11 055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35060" y="6462135"/>
            <a:ext cx="768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7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1434551" y="5513205"/>
            <a:ext cx="2511642" cy="1118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Пшеница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8 959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9777073" y="5093358"/>
            <a:ext cx="1815426" cy="61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Пластмассы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12 839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" name="Picture 6" descr="Бутылка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098" y="4582554"/>
            <a:ext cx="686676" cy="6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 descr="Изображение выглядит как круг, снимок экрана, Графика  Автоматически созданное описание">
            <a:extLst>
              <a:ext uri="{FF2B5EF4-FFF2-40B4-BE49-F238E27FC236}">
                <a16:creationId xmlns:a16="http://schemas.microsoft.com/office/drawing/2014/main" id="{97379825-619F-824A-E551-690FA76520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06" y="5706058"/>
            <a:ext cx="649546" cy="649546"/>
          </a:xfrm>
          <a:prstGeom prst="rect">
            <a:avLst/>
          </a:prstGeom>
        </p:spPr>
      </p:pic>
      <p:pic>
        <p:nvPicPr>
          <p:cNvPr id="56" name="Picture 12" descr="Пшеница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86" y="5303140"/>
            <a:ext cx="605980" cy="6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Углерод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34" y="1871135"/>
            <a:ext cx="708534" cy="70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5CB396-7B6D-1899-4F5F-404C64F4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E523-8E9E-4A43-8D91-559C7A71CD14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16" descr="Рыба ">
            <a:extLst>
              <a:ext uri="{FF2B5EF4-FFF2-40B4-BE49-F238E27FC236}">
                <a16:creationId xmlns:a16="http://schemas.microsoft.com/office/drawing/2014/main" id="{30F95BDB-F641-6AB1-4A52-18D89047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78" y="5912712"/>
            <a:ext cx="526629" cy="5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Удобрения ">
            <a:extLst>
              <a:ext uri="{FF2B5EF4-FFF2-40B4-BE49-F238E27FC236}">
                <a16:creationId xmlns:a16="http://schemas.microsoft.com/office/drawing/2014/main" id="{08BFFB9B-BCFB-61F4-CD21-3B9FEF27C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66" y="1310301"/>
            <a:ext cx="539599" cy="5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5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829" y="-25074"/>
            <a:ext cx="10972800" cy="72082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Выводы по текущей ситуации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655652" y="11924"/>
            <a:ext cx="1157297" cy="36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0109" y="614921"/>
            <a:ext cx="5262304" cy="202629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Конкурентные преимущества: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Уникальное географическое положение области, расположенной на пересечении авиационных, железнодорожных и автомобильных магистралей, высокий транзитный потенциал;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2) Наличие богатой минерально-сырьевой базы;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3) Благоприятный инвестиционный климат и высокий уровень инвестиционной активности;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4) Наличие водных ресурсов для развития орошаемого земледелия;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5) Высокий потенциал для развития и использования возобновляемых источников энергии.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0109" y="2740844"/>
            <a:ext cx="5261042" cy="3659955"/>
          </a:xfrm>
          <a:prstGeom prst="rect">
            <a:avLst/>
          </a:prstGeom>
          <a:ln>
            <a:solidFill>
              <a:srgbClr val="00D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Возможности: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Модернизация, расширение и новое строительство производственных мощностей с высокой добавленной стоимостью в обрабатывающей промышленности с учетом сырьевого потенциала;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2) Развитие Актюбинской агломерации и превращение </a:t>
            </a:r>
            <a:r>
              <a:rPr lang="ru-RU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г.Актобе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в крупнейшую городскую агломерацию в Западном макрорегионе с высоким уровнем развития сервисного сектора и транспортно-логистическим </a:t>
            </a:r>
            <a:r>
              <a:rPr lang="ru-RU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хабом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3) Согласно Стратегии развития </a:t>
            </a:r>
            <a:r>
              <a:rPr lang="ru-RU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г.Актобе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до 2050 г., главным приоритетом развития областного центра является повышение качества жизни горожан и населенных пунктов, входящих в функциональный городской район с центром в </a:t>
            </a:r>
            <a:r>
              <a:rPr lang="ru-RU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г.Актобе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4) Численность населения города к 2025 году прогнозируемо составит более 580 тыс. чел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5) </a:t>
            </a:r>
            <a:r>
              <a:rPr lang="ru-RU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Цифровизация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органов управления и отраслей экономики, создание условий для развития креативной экономики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6) Ускоренное развитие обрабатывающей промышленности и привлечение иностранных инвестиции в данную сферу;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7) Внедрение вторичной переработки отходов и развитие безотходного производства.</a:t>
            </a:r>
          </a:p>
        </p:txBody>
      </p:sp>
      <p:grpSp>
        <p:nvGrpSpPr>
          <p:cNvPr id="11" name="Shape 821"/>
          <p:cNvGrpSpPr>
            <a:grpSpLocks noChangeAspect="1"/>
          </p:cNvGrpSpPr>
          <p:nvPr/>
        </p:nvGrpSpPr>
        <p:grpSpPr>
          <a:xfrm>
            <a:off x="223894" y="3420355"/>
            <a:ext cx="577173" cy="562181"/>
            <a:chOff x="5926225" y="921350"/>
            <a:chExt cx="517800" cy="504350"/>
          </a:xfrm>
          <a:solidFill>
            <a:srgbClr val="00D5D0"/>
          </a:solidFill>
        </p:grpSpPr>
        <p:sp>
          <p:nvSpPr>
            <p:cNvPr id="12" name="Shape 82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82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" name="Shape 967"/>
          <p:cNvSpPr>
            <a:spLocks noChangeAspect="1"/>
          </p:cNvSpPr>
          <p:nvPr/>
        </p:nvSpPr>
        <p:spPr>
          <a:xfrm>
            <a:off x="307446" y="998670"/>
            <a:ext cx="480383" cy="48041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Shape 968"/>
          <p:cNvSpPr>
            <a:spLocks noChangeAspect="1"/>
          </p:cNvSpPr>
          <p:nvPr/>
        </p:nvSpPr>
        <p:spPr>
          <a:xfrm>
            <a:off x="6274229" y="3390681"/>
            <a:ext cx="480028" cy="48000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" name="Shape 969"/>
          <p:cNvSpPr>
            <a:spLocks noChangeAspect="1"/>
          </p:cNvSpPr>
          <p:nvPr/>
        </p:nvSpPr>
        <p:spPr>
          <a:xfrm>
            <a:off x="6342964" y="999082"/>
            <a:ext cx="480029" cy="480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6916405" y="614921"/>
            <a:ext cx="5088566" cy="204257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Слабые стороны: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По уровню заработной платы область занимает 9 место среди всех регионов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2) В среднем одно домохозяйство за 2022 год 48,8% своих расходов направило на продовольственные товары, что является 7 местом по Республике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3)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Разрыв между малообеспеченным и богатыми слоями населения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4)</a:t>
            </a:r>
            <a:r>
              <a:rPr lang="ru-RU" sz="1100" dirty="0">
                <a:latin typeface="Century Gothic" panose="020B0502020202020204" pitchFamily="34" charset="0"/>
              </a:rPr>
              <a:t> Доля дорог в хорошем и удовлетворительном состоянии в 2022 году составляла 72%;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5) Доля переработки и утилизации ТБО составляет 15%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6)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Наблюдается переполненность школ.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16405" y="2740845"/>
            <a:ext cx="5088566" cy="297280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Снижение привлекательности региона для населения: 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1) Положительная динамика уровня теневой экономики в регионе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2)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Для развития предпринимательского потенциала и роста доходов населения выявлена нехватка в некоторых районах области складов, школ, медицинских объектов, водоснабжения в селах;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3) В зону подтопления на территории Актюбинской области подпадает 36 населенных пунктов;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4) Для оснащения подразделений органов гражданской защиты по нормам </a:t>
            </a:r>
            <a:r>
              <a:rPr lang="ru-RU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положенности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не хватает 122 ед. пожарной техники, 3 274 ед. оборудования и снаряжения.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761" y="1563819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8186" y="4058852"/>
            <a:ext cx="3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40102" y="1563819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85300" y="3944053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500427"/>
            <a:ext cx="844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Управление экономики и бюджетного планирования Актюбинской области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План развития Актюбинской области на 2021-2025 годы</a:t>
            </a:r>
          </a:p>
          <a:p>
            <a:endParaRPr lang="ru-RU" sz="800" i="1" dirty="0">
              <a:latin typeface="Century Gothic" panose="020B0502020202020204" pitchFamily="34" charset="0"/>
            </a:endParaRPr>
          </a:p>
          <a:p>
            <a:endParaRPr lang="ru-RU" sz="800" i="1" dirty="0"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775C2E-0A89-24FC-73F8-ECCB69F7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92240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56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1267</Words>
  <Application>Microsoft Office PowerPoint</Application>
  <PresentationFormat>Широкоэкранный</PresentationFormat>
  <Paragraphs>139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Century Gothic</vt:lpstr>
      <vt:lpstr>Тема Office</vt:lpstr>
      <vt:lpstr>Презентация PowerPoint</vt:lpstr>
      <vt:lpstr>Актюбинская область</vt:lpstr>
      <vt:lpstr>Статистика вклада Актюбинской области в экономику страны</vt:lpstr>
      <vt:lpstr>Статистика занятости населения Актюбинской области</vt:lpstr>
      <vt:lpstr>Количество действующих субъектов МСБ</vt:lpstr>
      <vt:lpstr>Количество действующих субъектов МСБ и результаты поддержки Фонда</vt:lpstr>
      <vt:lpstr>Презентация PowerPoint</vt:lpstr>
      <vt:lpstr>Презентация PowerPoint</vt:lpstr>
      <vt:lpstr>Выводы по текущей ситуации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Эльдана Александровна Канцерова</dc:creator>
  <cp:lastModifiedBy>Эльдана Канцерова</cp:lastModifiedBy>
  <cp:revision>125</cp:revision>
  <dcterms:created xsi:type="dcterms:W3CDTF">2024-07-26T04:32:47Z</dcterms:created>
  <dcterms:modified xsi:type="dcterms:W3CDTF">2024-08-02T10:54:56Z</dcterms:modified>
</cp:coreProperties>
</file>